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76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8AD50B-2F4B-4351-A498-FBA502F8002B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63E03B-7508-4E2A-AC84-0B1A0257E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nbc.msn.com/id/21134540/vp/39408648#3940864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te.gov/pagelayout/senators/a_three_sections_with_teasers/leadership.htm" TargetMode="External"/><Relationship Id="rId2" Type="http://schemas.openxmlformats.org/officeDocument/2006/relationships/hyperlink" Target="http://www.house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g.org/" TargetMode="External"/><Relationship Id="rId2" Type="http://schemas.openxmlformats.org/officeDocument/2006/relationships/hyperlink" Target="http://thomas.loc.gov/home/state-legislatur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lerk.house.gov/member_info/co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U.S. Government Chapter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Congressional Elections and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Fundraising</a:t>
            </a:r>
          </a:p>
          <a:p>
            <a:r>
              <a:rPr lang="en-US" dirty="0" smtClean="0"/>
              <a:t>Presidential effects</a:t>
            </a:r>
          </a:p>
          <a:p>
            <a:pPr lvl="1"/>
            <a:r>
              <a:rPr lang="en-US" dirty="0" smtClean="0"/>
              <a:t>Coattail effect</a:t>
            </a:r>
          </a:p>
          <a:p>
            <a:r>
              <a:rPr lang="en-US" dirty="0" smtClean="0"/>
              <a:t>Power of Incumbency</a:t>
            </a:r>
          </a:p>
          <a:p>
            <a:pPr lvl="1"/>
            <a:r>
              <a:rPr lang="en-US" dirty="0" smtClean="0"/>
              <a:t>90% of members of the House who sought reelection were reelected.  75% of Senate</a:t>
            </a:r>
          </a:p>
          <a:p>
            <a:pPr lvl="1"/>
            <a:r>
              <a:rPr lang="en-US" dirty="0" smtClean="0"/>
              <a:t>Advantage of name recognition/media</a:t>
            </a:r>
          </a:p>
          <a:p>
            <a:pPr lvl="1"/>
            <a:r>
              <a:rPr lang="en-US" dirty="0" smtClean="0"/>
              <a:t>Advantage in fundraising</a:t>
            </a:r>
          </a:p>
          <a:p>
            <a:pPr lvl="1"/>
            <a:r>
              <a:rPr lang="en-US" dirty="0" smtClean="0"/>
              <a:t>2010 midterm election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http://www.msnbc.msn.com/id/21134540/vp/39408648#39408648</a:t>
            </a:r>
            <a:endParaRPr lang="en-US" dirty="0" smtClean="0"/>
          </a:p>
          <a:p>
            <a:pPr lvl="1"/>
            <a:r>
              <a:rPr lang="en-US" dirty="0" smtClean="0"/>
              <a:t>2014 midterm election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www.nbcnews.com/nightly-news/many-races-too-close-call-days-midterm-elections-n239201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Apportionment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Reapportionment-allocation of seats in the House after each census-&gt; redistricting- redrawing the boundaries of the congressional districts</a:t>
            </a:r>
          </a:p>
          <a:p>
            <a:r>
              <a:rPr lang="en-US" dirty="0" smtClean="0"/>
              <a:t>Gerrymandering- the practice of drawing district lines so that they favor one party over the other.  </a:t>
            </a:r>
          </a:p>
          <a:p>
            <a:pPr lvl="1"/>
            <a:r>
              <a:rPr lang="en-US" dirty="0" smtClean="0"/>
              <a:t>Packing-pack the other party’s supporters into the fewest number of districts to ensure that many of their votes will be wasted.</a:t>
            </a:r>
          </a:p>
          <a:p>
            <a:pPr lvl="1"/>
            <a:r>
              <a:rPr lang="en-US" dirty="0" smtClean="0"/>
              <a:t>Cracked- the remaining supporters of the other party are split up among the remaining districts in numbers too small to affect an election </a:t>
            </a:r>
          </a:p>
          <a:p>
            <a:pPr lvl="1">
              <a:buNone/>
            </a:pPr>
            <a:r>
              <a:rPr lang="en-US" dirty="0" smtClean="0"/>
              <a:t>(Violates voters rights???)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Perks and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Permanent Professional Staffs</a:t>
            </a:r>
          </a:p>
          <a:p>
            <a:r>
              <a:rPr lang="en-US" dirty="0" smtClean="0"/>
              <a:t>Privileges and Immunities under the Law- cannot be sued for slander for anything they say in Congress</a:t>
            </a:r>
          </a:p>
          <a:p>
            <a:r>
              <a:rPr lang="en-US" dirty="0" smtClean="0"/>
              <a:t>Congressional Caucuses- Source of support, over 200 caucuses, ex:  Congressional Black Caucus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610" y="-710179"/>
            <a:ext cx="6654179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1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4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Standing- most important, permanent, all bills referred to, covers area of specialization and is subdivided into subcommittees</a:t>
            </a:r>
          </a:p>
          <a:p>
            <a:pPr lvl="1"/>
            <a:r>
              <a:rPr lang="en-US" dirty="0" smtClean="0"/>
              <a:t>Select- created to accomplish a particular task, temporary</a:t>
            </a:r>
          </a:p>
          <a:p>
            <a:pPr lvl="1"/>
            <a:r>
              <a:rPr lang="en-US" dirty="0" smtClean="0"/>
              <a:t>Joint- members of each chamber</a:t>
            </a:r>
          </a:p>
          <a:p>
            <a:pPr lvl="1"/>
            <a:r>
              <a:rPr lang="en-US" dirty="0" smtClean="0"/>
              <a:t>Conference- special joint committees convened when a bill passes both chamber, but there are different versions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House Rules- most powerful standing committee in the House of Rep., makes rules that will govern what happens to a bill on the floor</a:t>
            </a:r>
          </a:p>
          <a:p>
            <a:r>
              <a:rPr lang="en-US" dirty="0" smtClean="0"/>
              <a:t>Selection of Committee members</a:t>
            </a:r>
          </a:p>
          <a:p>
            <a:pPr lvl="1"/>
            <a:r>
              <a:rPr lang="en-US" dirty="0" smtClean="0"/>
              <a:t>Parties select, longer they serve, the more seniority </a:t>
            </a:r>
          </a:p>
          <a:p>
            <a:pPr lvl="1"/>
            <a:r>
              <a:rPr lang="en-US" dirty="0" smtClean="0"/>
              <a:t>The most senior member of the majority party will be selected as the chairperson of the committee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Formal leadership</a:t>
            </a:r>
          </a:p>
          <a:p>
            <a:pPr lvl="1"/>
            <a:r>
              <a:rPr lang="en-US" dirty="0" smtClean="0"/>
              <a:t>House</a:t>
            </a:r>
          </a:p>
          <a:p>
            <a:pPr lvl="2"/>
            <a:r>
              <a:rPr lang="en-US" dirty="0" smtClean="0"/>
              <a:t>The Speaker- most powerful, presides over meetings, appoints members of joint and conference committees, controls scheduling of leg. for floor action, interprets rules, refers bills, primary focus- their political party’s leg. Ideas</a:t>
            </a:r>
          </a:p>
          <a:p>
            <a:pPr lvl="2"/>
            <a:r>
              <a:rPr lang="en-US" dirty="0" smtClean="0"/>
              <a:t>Majority Leader- second in line to Speaker</a:t>
            </a:r>
          </a:p>
          <a:p>
            <a:pPr lvl="2"/>
            <a:r>
              <a:rPr lang="en-US" dirty="0" smtClean="0"/>
              <a:t>Minority Leader- source of “loyal opposition” to majority</a:t>
            </a:r>
          </a:p>
          <a:p>
            <a:pPr lvl="2"/>
            <a:r>
              <a:rPr lang="en-US" dirty="0" smtClean="0"/>
              <a:t>Whips- assist their party leaders and encourage loyalty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Formal Leadership</a:t>
            </a:r>
          </a:p>
          <a:p>
            <a:pPr lvl="1"/>
            <a:r>
              <a:rPr lang="en-US" dirty="0" smtClean="0"/>
              <a:t>Senate</a:t>
            </a:r>
          </a:p>
          <a:p>
            <a:pPr lvl="2"/>
            <a:r>
              <a:rPr lang="en-US" dirty="0" smtClean="0"/>
              <a:t>President of Senate- Vice Pres.</a:t>
            </a:r>
          </a:p>
          <a:p>
            <a:pPr lvl="2"/>
            <a:r>
              <a:rPr lang="en-US" dirty="0" smtClean="0"/>
              <a:t>President Pro Tempore- member of the majority who has the longest continuous term of service</a:t>
            </a:r>
          </a:p>
          <a:p>
            <a:pPr lvl="2"/>
            <a:r>
              <a:rPr lang="en-US" dirty="0" smtClean="0"/>
              <a:t>Majority leader</a:t>
            </a:r>
          </a:p>
          <a:p>
            <a:pPr lvl="2"/>
            <a:r>
              <a:rPr lang="en-US" dirty="0" smtClean="0"/>
              <a:t>Minority leader</a:t>
            </a:r>
          </a:p>
          <a:p>
            <a:pPr lvl="2"/>
            <a:r>
              <a:rPr lang="en-US" dirty="0" smtClean="0"/>
              <a:t>Whips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leadership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http://www.house.gov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://www.senate.gov/pagelayout/senators/a_three_sections_with_teasers/leadership.htm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8114" y="-864338"/>
            <a:ext cx="6759174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Woll</a:t>
            </a:r>
            <a:r>
              <a:rPr lang="en-US" dirty="0" smtClean="0"/>
              <a:t> Reading, Congress Bashing p408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Congress Bashing?  P 409,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parag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Polsby</a:t>
            </a:r>
            <a:r>
              <a:rPr lang="en-US" dirty="0" smtClean="0"/>
              <a:t> identifies 3 problems, describe each:</a:t>
            </a:r>
          </a:p>
          <a:p>
            <a:pPr lvl="1"/>
            <a:r>
              <a:rPr lang="en-US" dirty="0" smtClean="0"/>
              <a:t>Item veto</a:t>
            </a:r>
          </a:p>
          <a:p>
            <a:pPr lvl="1"/>
            <a:r>
              <a:rPr lang="en-US" dirty="0" smtClean="0"/>
              <a:t>Term limitations</a:t>
            </a:r>
          </a:p>
          <a:p>
            <a:pPr lvl="1"/>
            <a:r>
              <a:rPr lang="en-US" smtClean="0"/>
              <a:t>Congressional salaries ($174,000, 2014)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Matthew’s reading:  </a:t>
            </a:r>
            <a:r>
              <a:rPr lang="en-US" i="1" dirty="0" smtClean="0"/>
              <a:t>It’s Not Who You Know; It’s Who You Get To Know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1.What was so important about “the Dodge?”(p 24)</a:t>
            </a:r>
          </a:p>
          <a:p>
            <a:r>
              <a:rPr lang="en-US" dirty="0" smtClean="0"/>
              <a:t>2.What is retail politics? (p 26)</a:t>
            </a:r>
          </a:p>
          <a:p>
            <a:r>
              <a:rPr lang="en-US" dirty="0" smtClean="0"/>
              <a:t>3.What is the “Johnson Treatment?” (p 29)</a:t>
            </a:r>
          </a:p>
          <a:p>
            <a:r>
              <a:rPr lang="en-US" dirty="0" smtClean="0"/>
              <a:t>4.What did Jody Powell (Carter Admin.) mean by “Neglected the Social?”(p 35)</a:t>
            </a:r>
          </a:p>
          <a:p>
            <a:r>
              <a:rPr lang="en-US" dirty="0" smtClean="0"/>
              <a:t>5.How did G.H. Bush win the Persian Gulf War? (p 39)</a:t>
            </a:r>
          </a:p>
          <a:p>
            <a:r>
              <a:rPr lang="en-US" dirty="0" smtClean="0"/>
              <a:t>6.How does Chris Matthews define patronage? </a:t>
            </a:r>
            <a:r>
              <a:rPr lang="en-US" smtClean="0"/>
              <a:t>(p 41)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8427" y="-846871"/>
            <a:ext cx="6650946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Congress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Bicameralism</a:t>
            </a:r>
          </a:p>
          <a:p>
            <a:pPr lvl="1"/>
            <a:r>
              <a:rPr lang="en-US" dirty="0" smtClean="0"/>
              <a:t>2-house institution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Different constituencies</a:t>
            </a:r>
          </a:p>
          <a:p>
            <a:pPr lvl="2"/>
            <a:r>
              <a:rPr lang="en-US" dirty="0" smtClean="0"/>
              <a:t>House elected by the people (districts)</a:t>
            </a:r>
          </a:p>
          <a:p>
            <a:pPr lvl="2"/>
            <a:r>
              <a:rPr lang="en-US" dirty="0" smtClean="0"/>
              <a:t>Senate selected by State Legis.</a:t>
            </a:r>
          </a:p>
          <a:p>
            <a:pPr lvl="3"/>
            <a:r>
              <a:rPr lang="en-US" dirty="0" smtClean="0"/>
              <a:t>1913 17</a:t>
            </a:r>
            <a:r>
              <a:rPr lang="en-US" baseline="30000" dirty="0" smtClean="0"/>
              <a:t>th</a:t>
            </a:r>
            <a:r>
              <a:rPr lang="en-US" dirty="0" smtClean="0"/>
              <a:t> amend.-people of State elect senators</a:t>
            </a:r>
            <a:endParaRPr lang="en-US" dirty="0"/>
          </a:p>
          <a:p>
            <a:pPr lvl="2"/>
            <a:r>
              <a:rPr lang="en-US" dirty="0"/>
              <a:t>State Legislatures:  </a:t>
            </a:r>
            <a:endParaRPr lang="en-US" dirty="0" smtClean="0"/>
          </a:p>
          <a:p>
            <a:pPr lvl="3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thomas.loc.gov/home/state-legislatures.html</a:t>
            </a:r>
            <a:endParaRPr lang="en-US" dirty="0" smtClean="0"/>
          </a:p>
          <a:p>
            <a:pPr lvl="3"/>
            <a:r>
              <a:rPr lang="en-US" dirty="0">
                <a:hlinkClick r:id="rId3"/>
              </a:rPr>
              <a:t>http://www.csg.org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Lawmaking</a:t>
            </a:r>
          </a:p>
          <a:p>
            <a:pPr lvl="1"/>
            <a:r>
              <a:rPr lang="en-US" dirty="0" smtClean="0"/>
              <a:t>Establish broad national policies, including budgetary policies or may establish minor regulations</a:t>
            </a:r>
          </a:p>
          <a:p>
            <a:r>
              <a:rPr lang="en-US" dirty="0" smtClean="0"/>
              <a:t>Representation function</a:t>
            </a:r>
          </a:p>
          <a:p>
            <a:pPr lvl="1"/>
            <a:r>
              <a:rPr lang="en-US" dirty="0" smtClean="0"/>
              <a:t>Trustee view-consider the whole of society</a:t>
            </a:r>
          </a:p>
          <a:p>
            <a:pPr lvl="1"/>
            <a:r>
              <a:rPr lang="en-US" dirty="0" smtClean="0"/>
              <a:t>Instructed delegate view-doing what majority of constituents want</a:t>
            </a:r>
          </a:p>
          <a:p>
            <a:pPr lvl="1"/>
            <a:r>
              <a:rPr lang="en-US" dirty="0" smtClean="0"/>
              <a:t>Politico style-combine both views</a:t>
            </a:r>
          </a:p>
          <a:p>
            <a:r>
              <a:rPr lang="en-US" dirty="0" smtClean="0"/>
              <a:t>Service to Constituents</a:t>
            </a:r>
          </a:p>
          <a:p>
            <a:pPr lvl="1"/>
            <a:r>
              <a:rPr lang="en-US" dirty="0" smtClean="0"/>
              <a:t>Case work-assisting constituents with governmental services</a:t>
            </a:r>
          </a:p>
          <a:p>
            <a:pPr lvl="1"/>
            <a:r>
              <a:rPr lang="en-US" dirty="0" smtClean="0"/>
              <a:t>Ombudsperson-investigator of constituent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Oversight function</a:t>
            </a:r>
          </a:p>
          <a:p>
            <a:pPr lvl="1"/>
            <a:r>
              <a:rPr lang="en-US" dirty="0" smtClean="0"/>
              <a:t>Responsible for reviewing actions of Exec. Branch (implementation and effectiveness)</a:t>
            </a:r>
          </a:p>
          <a:p>
            <a:r>
              <a:rPr lang="en-US" dirty="0" smtClean="0"/>
              <a:t>Public-Education function</a:t>
            </a:r>
          </a:p>
          <a:p>
            <a:pPr lvl="1"/>
            <a:r>
              <a:rPr lang="en-US" dirty="0" smtClean="0"/>
              <a:t>Agenda setting- inform public</a:t>
            </a:r>
          </a:p>
          <a:p>
            <a:r>
              <a:rPr lang="en-US" dirty="0" smtClean="0"/>
              <a:t>Conflict Resolution function</a:t>
            </a:r>
          </a:p>
          <a:p>
            <a:pPr lvl="1"/>
            <a:r>
              <a:rPr lang="en-US" dirty="0" smtClean="0"/>
              <a:t>Acts as an institution to resolve conflicts with Amer. society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of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13648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Enumerated</a:t>
            </a:r>
          </a:p>
          <a:p>
            <a:pPr lvl="1"/>
            <a:r>
              <a:rPr lang="en-US" dirty="0" smtClean="0"/>
              <a:t>Expressed powers- Article I, Section 8</a:t>
            </a:r>
          </a:p>
          <a:p>
            <a:pPr lvl="1"/>
            <a:r>
              <a:rPr lang="en-US" dirty="0" smtClean="0"/>
              <a:t>Taxing, spending, borrowing, coining, regulation of foreign trade and interstate trade, regulation of </a:t>
            </a:r>
            <a:r>
              <a:rPr lang="en-US" smtClean="0"/>
              <a:t>the military</a:t>
            </a:r>
            <a:endParaRPr lang="en-US" dirty="0" smtClean="0"/>
          </a:p>
          <a:p>
            <a:pPr lvl="2"/>
            <a:r>
              <a:rPr lang="en-US" dirty="0" smtClean="0"/>
              <a:t>Powers of Senate- “advise and consent” to treaties and the appointment of top officials</a:t>
            </a:r>
          </a:p>
          <a:p>
            <a:pPr lvl="2"/>
            <a:r>
              <a:rPr lang="en-US" dirty="0" smtClean="0"/>
              <a:t>Constitutional amendments</a:t>
            </a:r>
          </a:p>
          <a:p>
            <a:r>
              <a:rPr lang="en-US" dirty="0" smtClean="0"/>
              <a:t>Necessary and Proper Clause</a:t>
            </a:r>
          </a:p>
          <a:p>
            <a:pPr lvl="1"/>
            <a:r>
              <a:rPr lang="en-US" dirty="0" smtClean="0"/>
              <a:t>Implied powers- Article I, Section 8</a:t>
            </a:r>
          </a:p>
          <a:p>
            <a:pPr lvl="1"/>
            <a:r>
              <a:rPr lang="en-US" dirty="0" smtClean="0"/>
              <a:t>Laws deemed necessary to carry out expressed powers</a:t>
            </a:r>
          </a:p>
          <a:p>
            <a:pPr lvl="1"/>
            <a:r>
              <a:rPr lang="en-US" dirty="0" smtClean="0"/>
              <a:t>McCulloch v. Maryland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and Senate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Size and rules</a:t>
            </a:r>
          </a:p>
          <a:p>
            <a:pPr lvl="1"/>
            <a:r>
              <a:rPr lang="en-US" dirty="0" smtClean="0"/>
              <a:t>House-435 members, 2 year term, large number- numerous rules, formal rules to govern activity</a:t>
            </a:r>
          </a:p>
          <a:p>
            <a:pPr lvl="1"/>
            <a:r>
              <a:rPr lang="en-US" dirty="0" smtClean="0"/>
              <a:t>Senate-100 members, 6 year term (1/3 of seats up for election every two years), smaller number- fewer restrictions on members</a:t>
            </a:r>
          </a:p>
          <a:p>
            <a:r>
              <a:rPr lang="en-US" dirty="0" smtClean="0"/>
              <a:t>Debate and Filibustering</a:t>
            </a:r>
          </a:p>
          <a:p>
            <a:pPr lvl="1"/>
            <a:r>
              <a:rPr lang="en-US" dirty="0" smtClean="0"/>
              <a:t>Senate- filibuster, unlimited debate- cloture, 3/5 of senate vote and debate is limited to 1 hour per senator</a:t>
            </a:r>
          </a:p>
          <a:p>
            <a:r>
              <a:rPr lang="en-US" dirty="0" smtClean="0"/>
              <a:t>Prestige</a:t>
            </a:r>
          </a:p>
          <a:p>
            <a:pPr lvl="1"/>
            <a:r>
              <a:rPr lang="en-US" dirty="0" smtClean="0"/>
              <a:t>Senate- b/c longer term and fewer numbers, can achieve higher level of </a:t>
            </a:r>
            <a:r>
              <a:rPr lang="en-US" dirty="0" err="1" smtClean="0"/>
              <a:t>indiv</a:t>
            </a:r>
            <a:r>
              <a:rPr lang="en-US" dirty="0" smtClean="0"/>
              <a:t>. recognition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Demographics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http://clerk.house.gov/member_info/cong.html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365</TotalTime>
  <Words>824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The Congress</vt:lpstr>
      <vt:lpstr>PowerPoint Presentation</vt:lpstr>
      <vt:lpstr>PowerPoint Presentation</vt:lpstr>
      <vt:lpstr>Why Was Congress Created?</vt:lpstr>
      <vt:lpstr>Functions of Congress</vt:lpstr>
      <vt:lpstr>Functions continued</vt:lpstr>
      <vt:lpstr>Powers of Congress</vt:lpstr>
      <vt:lpstr>House and Senate Differences</vt:lpstr>
      <vt:lpstr>Congresspersons</vt:lpstr>
      <vt:lpstr>Congressional Elections and Campaigns</vt:lpstr>
      <vt:lpstr>Congressional Apportionment</vt:lpstr>
      <vt:lpstr>Perks and Privileges</vt:lpstr>
      <vt:lpstr>PowerPoint Presentation</vt:lpstr>
      <vt:lpstr>PowerPoint Presentation</vt:lpstr>
      <vt:lpstr>Committee Structure</vt:lpstr>
      <vt:lpstr>Structure continued</vt:lpstr>
      <vt:lpstr>Structured continued</vt:lpstr>
      <vt:lpstr>Structure continued</vt:lpstr>
      <vt:lpstr>Current leadership </vt:lpstr>
      <vt:lpstr>Woll Reading, Congress Bashing p408</vt:lpstr>
      <vt:lpstr>Matthew’s reading:  It’s Not Who You Know; It’s Who You Get To Know</vt:lpstr>
    </vt:vector>
  </TitlesOfParts>
  <Company>ASFA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Congress</dc:title>
  <dc:creator>cwalden</dc:creator>
  <cp:lastModifiedBy>Catherine Walden</cp:lastModifiedBy>
  <cp:revision>32</cp:revision>
  <dcterms:created xsi:type="dcterms:W3CDTF">2010-10-04T13:18:13Z</dcterms:created>
  <dcterms:modified xsi:type="dcterms:W3CDTF">2015-10-14T15:03:34Z</dcterms:modified>
</cp:coreProperties>
</file>