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900-541D-4E4C-932D-4700E6493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E35283E-B18A-4020-9CBD-697D6B5E9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900-541D-4E4C-932D-4700E6493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83E-B18A-4020-9CBD-697D6B5E9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900-541D-4E4C-932D-4700E6493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83E-B18A-4020-9CBD-697D6B5E9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900-541D-4E4C-932D-4700E6493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83E-B18A-4020-9CBD-697D6B5E9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900-541D-4E4C-932D-4700E6493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35283E-B18A-4020-9CBD-697D6B5E9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900-541D-4E4C-932D-4700E6493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83E-B18A-4020-9CBD-697D6B5E9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900-541D-4E4C-932D-4700E6493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83E-B18A-4020-9CBD-697D6B5E9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900-541D-4E4C-932D-4700E6493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83E-B18A-4020-9CBD-697D6B5E9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900-541D-4E4C-932D-4700E6493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83E-B18A-4020-9CBD-697D6B5E9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900-541D-4E4C-932D-4700E6493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83E-B18A-4020-9CBD-697D6B5E9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900-541D-4E4C-932D-4700E6493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35283E-B18A-4020-9CBD-697D6B5E9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DCB900-541D-4E4C-932D-4700E6493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E35283E-B18A-4020-9CBD-697D6B5E9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itehouse.gov/omb/budget/Overview/" TargetMode="External"/><Relationship Id="rId2" Type="http://schemas.openxmlformats.org/officeDocument/2006/relationships/hyperlink" Target="http://www.whitehouse.gov/administration/eo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U.S. Gov. Chapter 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The Presidency and Executive Branch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Presidential Qualifications: Art. II Sect.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Pres. Roles:</a:t>
            </a:r>
          </a:p>
          <a:p>
            <a:pPr lvl="1"/>
            <a:r>
              <a:rPr lang="en-US" dirty="0" smtClean="0"/>
              <a:t>Head of State</a:t>
            </a:r>
          </a:p>
          <a:p>
            <a:pPr lvl="1"/>
            <a:r>
              <a:rPr lang="en-US" dirty="0" smtClean="0"/>
              <a:t>Chief Executive</a:t>
            </a:r>
          </a:p>
          <a:p>
            <a:pPr lvl="1"/>
            <a:r>
              <a:rPr lang="en-US" dirty="0" smtClean="0"/>
              <a:t>Commander-in-Chief</a:t>
            </a:r>
          </a:p>
          <a:p>
            <a:pPr lvl="1"/>
            <a:r>
              <a:rPr lang="en-US" dirty="0" smtClean="0"/>
              <a:t>Chief Diplomat</a:t>
            </a:r>
          </a:p>
          <a:p>
            <a:pPr lvl="1"/>
            <a:r>
              <a:rPr lang="en-US" dirty="0" smtClean="0"/>
              <a:t>Chief Legislator</a:t>
            </a:r>
          </a:p>
          <a:p>
            <a:r>
              <a:rPr lang="en-US" dirty="0" smtClean="0"/>
              <a:t>Pres. Powers:</a:t>
            </a:r>
          </a:p>
          <a:p>
            <a:pPr lvl="1"/>
            <a:r>
              <a:rPr lang="en-US" dirty="0" smtClean="0"/>
              <a:t>Statutory</a:t>
            </a:r>
          </a:p>
          <a:p>
            <a:pPr lvl="1"/>
            <a:r>
              <a:rPr lang="en-US" dirty="0" smtClean="0"/>
              <a:t>Inherent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Uses of power: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Emergency (war)</a:t>
            </a:r>
          </a:p>
          <a:p>
            <a:r>
              <a:rPr lang="en-US" dirty="0" smtClean="0"/>
              <a:t>Executive </a:t>
            </a:r>
            <a:r>
              <a:rPr lang="en-US" dirty="0" smtClean="0"/>
              <a:t>order- 1) enforce legislative statutes, 2) enforce the Constitution or treaties, 3) establish or modify rules and practices or exc. admin. Agencies</a:t>
            </a:r>
          </a:p>
          <a:p>
            <a:pPr lvl="1"/>
            <a:r>
              <a:rPr lang="en-US" dirty="0" smtClean="0"/>
              <a:t>Check? Must be placed on Federal </a:t>
            </a:r>
            <a:r>
              <a:rPr lang="en-US" dirty="0"/>
              <a:t>Register- publishes proposed rules</a:t>
            </a:r>
          </a:p>
          <a:p>
            <a:pPr lvl="1"/>
            <a:r>
              <a:rPr lang="en-US" dirty="0"/>
              <a:t>Waiting periods- 60 days before rule takes effect</a:t>
            </a:r>
          </a:p>
          <a:p>
            <a:pPr lvl="1"/>
            <a:r>
              <a:rPr lang="en-US" dirty="0"/>
              <a:t>Negotiated Rulemaking Act 1990 (to reduce court cases challenging decisions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Executive </a:t>
            </a:r>
            <a:r>
              <a:rPr lang="en-US" dirty="0" smtClean="0"/>
              <a:t>privilege- Right to withhold information</a:t>
            </a:r>
          </a:p>
          <a:p>
            <a:r>
              <a:rPr lang="en-US" dirty="0" smtClean="0"/>
              <a:t>Abuse </a:t>
            </a:r>
            <a:r>
              <a:rPr lang="en-US" dirty="0" smtClean="0"/>
              <a:t>of Power -&gt; impeachment, </a:t>
            </a:r>
            <a:r>
              <a:rPr lang="en-US" dirty="0" err="1" smtClean="0"/>
              <a:t>Art.I</a:t>
            </a:r>
            <a:r>
              <a:rPr lang="en-US" dirty="0" smtClean="0"/>
              <a:t>, Sect. </a:t>
            </a:r>
            <a:r>
              <a:rPr lang="en-US" dirty="0" smtClean="0"/>
              <a:t>2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Cabinet- includes 15 exec. depts. (A. Jackson- Kitchen cabinet- informal) </a:t>
            </a:r>
            <a:endParaRPr lang="en-US" dirty="0" smtClean="0"/>
          </a:p>
          <a:p>
            <a:r>
              <a:rPr lang="en-US" dirty="0" smtClean="0"/>
              <a:t>Executive Office of Pres. (EOP) p. 413</a:t>
            </a:r>
          </a:p>
          <a:p>
            <a:pPr lvl="1"/>
            <a:r>
              <a:rPr lang="en-US" dirty="0" smtClean="0">
                <a:hlinkClick r:id="rId2"/>
              </a:rPr>
              <a:t>http://www.whitehouse.gov/administration/eop</a:t>
            </a:r>
            <a:endParaRPr lang="en-US" dirty="0" smtClean="0"/>
          </a:p>
          <a:p>
            <a:pPr lvl="1"/>
            <a:r>
              <a:rPr lang="en-US" dirty="0" smtClean="0"/>
              <a:t>OMB</a:t>
            </a:r>
          </a:p>
          <a:p>
            <a:pPr lvl="2"/>
            <a:r>
              <a:rPr lang="en-US" dirty="0" smtClean="0">
                <a:hlinkClick r:id="rId3"/>
              </a:rPr>
              <a:t>http://www.whitehouse.gov/omb/budget/Overview/</a:t>
            </a:r>
            <a:endParaRPr lang="en-US" dirty="0" smtClean="0"/>
          </a:p>
          <a:p>
            <a:pPr lvl="2"/>
            <a:r>
              <a:rPr lang="en-US" dirty="0" smtClean="0"/>
              <a:t>Spring and fall review of spending</a:t>
            </a:r>
          </a:p>
          <a:p>
            <a:pPr lvl="2"/>
            <a:r>
              <a:rPr lang="en-US" dirty="0" smtClean="0"/>
              <a:t>Jan- Pres. Presents budget</a:t>
            </a:r>
          </a:p>
          <a:p>
            <a:pPr lvl="2"/>
            <a:r>
              <a:rPr lang="en-US" dirty="0" smtClean="0"/>
              <a:t>May- 1</a:t>
            </a:r>
            <a:r>
              <a:rPr lang="en-US" baseline="30000" dirty="0" smtClean="0"/>
              <a:t>st</a:t>
            </a:r>
            <a:r>
              <a:rPr lang="en-US" dirty="0" smtClean="0"/>
              <a:t> resolution-overall revenue and spending goals</a:t>
            </a:r>
          </a:p>
          <a:p>
            <a:pPr lvl="2"/>
            <a:r>
              <a:rPr lang="en-US" dirty="0" smtClean="0"/>
              <a:t>Sept.- 2</a:t>
            </a:r>
            <a:r>
              <a:rPr lang="en-US" baseline="30000" dirty="0" smtClean="0"/>
              <a:t>nd</a:t>
            </a:r>
            <a:r>
              <a:rPr lang="en-US" dirty="0" smtClean="0"/>
              <a:t> resolution- sets limits on taxing and spending</a:t>
            </a:r>
          </a:p>
          <a:p>
            <a:pPr lvl="2"/>
            <a:r>
              <a:rPr lang="en-US" dirty="0" smtClean="0"/>
              <a:t>Oct. 1- Fiscal year begins (Federal Fiscal year- Oct. 1- Sept. 30)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Budget does not pass? Continue resolutions and continue same budget and last year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E.O.P.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 Security Council- Pres., V.P., Sec. of State and Defense, National Security Advisor</a:t>
            </a:r>
          </a:p>
          <a:p>
            <a:r>
              <a:rPr lang="en-US" dirty="0" smtClean="0"/>
              <a:t>White House Office- Legal council to Pres., Press Sec., Appt. Sec., Chief of Staff…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Film, </a:t>
            </a:r>
            <a:r>
              <a:rPr lang="en-US" i="1" dirty="0" smtClean="0"/>
              <a:t>Wag the Dog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Less than two weeks before election day, a scandal erupts that threatens to cripple the President’s bid for a second term.  A mysterious fixer is called to the White House… the ultimate spin doctor…</a:t>
            </a:r>
          </a:p>
          <a:p>
            <a:r>
              <a:rPr lang="en-US" dirty="0" smtClean="0"/>
              <a:t>Identify:</a:t>
            </a:r>
          </a:p>
          <a:p>
            <a:pPr lvl="1"/>
            <a:r>
              <a:rPr lang="en-US" dirty="0" smtClean="0"/>
              <a:t>Conrad </a:t>
            </a:r>
            <a:r>
              <a:rPr lang="en-US" dirty="0" err="1" smtClean="0"/>
              <a:t>Brean</a:t>
            </a: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Stanley </a:t>
            </a:r>
            <a:r>
              <a:rPr lang="en-US" dirty="0" err="1" smtClean="0"/>
              <a:t>Motss</a:t>
            </a:r>
            <a:endParaRPr lang="en-US" dirty="0" smtClean="0"/>
          </a:p>
          <a:p>
            <a:pPr lvl="1"/>
            <a:r>
              <a:rPr lang="en-US" dirty="0" smtClean="0"/>
              <a:t>Examples of manipulating politics: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Woll</a:t>
            </a:r>
            <a:r>
              <a:rPr lang="en-US" dirty="0" smtClean="0"/>
              <a:t> Reading, “Presidential Paradoxes,” p.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Introduction-&gt; 1</a:t>
            </a:r>
            <a:r>
              <a:rPr lang="en-US" baseline="30000" dirty="0" smtClean="0"/>
              <a:t>st</a:t>
            </a:r>
            <a:r>
              <a:rPr lang="en-US" dirty="0" smtClean="0"/>
              <a:t> paragraph</a:t>
            </a:r>
          </a:p>
          <a:p>
            <a:pPr lvl="1"/>
            <a:r>
              <a:rPr lang="en-US" dirty="0" smtClean="0"/>
              <a:t>What is a paradox?</a:t>
            </a:r>
          </a:p>
          <a:p>
            <a:r>
              <a:rPr lang="en-US" dirty="0" smtClean="0"/>
              <a:t>How then are we to make sense of the presidency?</a:t>
            </a:r>
          </a:p>
          <a:p>
            <a:pPr lvl="1"/>
            <a:r>
              <a:rPr lang="en-US" dirty="0" smtClean="0"/>
              <a:t>Leaders live with contradictions</a:t>
            </a:r>
          </a:p>
          <a:p>
            <a:pPr lvl="1"/>
            <a:r>
              <a:rPr lang="en-US" dirty="0" smtClean="0"/>
              <a:t>The effective leader understands the presence of opposites</a:t>
            </a:r>
          </a:p>
          <a:p>
            <a:pPr lvl="1"/>
            <a:r>
              <a:rPr lang="en-US" dirty="0" smtClean="0"/>
              <a:t>Our expectations of, and demands on the Pres. are contradictory</a:t>
            </a:r>
          </a:p>
          <a:p>
            <a:pPr lvl="1"/>
            <a:r>
              <a:rPr lang="en-US" dirty="0" smtClean="0"/>
              <a:t>The Constitution is of little help</a:t>
            </a:r>
          </a:p>
          <a:p>
            <a:r>
              <a:rPr lang="en-US" dirty="0" smtClean="0"/>
              <a:t>Conclusion-&gt;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paragraph p. 302</a:t>
            </a:r>
          </a:p>
          <a:p>
            <a:pPr lvl="1"/>
            <a:r>
              <a:rPr lang="en-US" dirty="0" smtClean="0"/>
              <a:t>Pres. Must balance a variety of competing demands and expectations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</TotalTime>
  <Words>387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The Presidency and Executive Branch</vt:lpstr>
      <vt:lpstr>Presidential Qualifications: Art. II Sect. 1</vt:lpstr>
      <vt:lpstr>Special Uses of power:</vt:lpstr>
      <vt:lpstr>Executive Organization</vt:lpstr>
      <vt:lpstr>Continue E.O.P.</vt:lpstr>
      <vt:lpstr>Film, Wag the Dog</vt:lpstr>
      <vt:lpstr>Woll Reading, “Presidential Paradoxes,” p. 300</vt:lpstr>
    </vt:vector>
  </TitlesOfParts>
  <Company>ASFA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Presidency and Executive Branch</dc:title>
  <dc:creator>cwalden</dc:creator>
  <cp:lastModifiedBy>Catherine Walden</cp:lastModifiedBy>
  <cp:revision>6</cp:revision>
  <dcterms:created xsi:type="dcterms:W3CDTF">2010-10-18T14:14:13Z</dcterms:created>
  <dcterms:modified xsi:type="dcterms:W3CDTF">2014-10-20T14:31:33Z</dcterms:modified>
</cp:coreProperties>
</file>